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jpeg>
</file>

<file path=ppt/media/image1.png>
</file>

<file path=ppt/media/image1.tif>
</file>

<file path=ppt/media/image2.png>
</file>

<file path=ppt/media/image2.tif>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Shape 112"/>
          <p:cNvSpPr/>
          <p:nvPr>
            <p:ph type="sldImg"/>
          </p:nvPr>
        </p:nvSpPr>
        <p:spPr>
          <a:xfrm>
            <a:off x="1143000" y="685800"/>
            <a:ext cx="4572000" cy="3429000"/>
          </a:xfrm>
          <a:prstGeom prst="rect">
            <a:avLst/>
          </a:prstGeom>
        </p:spPr>
        <p:txBody>
          <a:bodyPr/>
          <a:lstStyle/>
          <a:p>
            <a:pPr/>
          </a:p>
        </p:txBody>
      </p:sp>
      <p:sp>
        <p:nvSpPr>
          <p:cNvPr id="113" name="Shape 11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5.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7.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8.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tif"/></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 Id="rId3" Type="http://schemas.openxmlformats.org/officeDocument/2006/relationships/hyperlink" Target="https://upload.wikimedia.org/wikipedia/commons/4/48/CSIRO_ScienceImage_3876_A_remote_sensing_node_part_of_CSIROs_Fleck_wireless_sensor_network_technology.jpg" TargetMode="Externa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Example: water control with IoT"/>
          <p:cNvSpPr txBox="1"/>
          <p:nvPr>
            <p:ph type="title"/>
          </p:nvPr>
        </p:nvSpPr>
        <p:spPr>
          <a:prstGeom prst="rect">
            <a:avLst/>
          </a:prstGeom>
        </p:spPr>
        <p:txBody>
          <a:bodyPr/>
          <a:lstStyle/>
          <a:p>
            <a:pPr/>
            <a:r>
              <a:t>Example: water control with IoT</a:t>
            </a:r>
          </a:p>
        </p:txBody>
      </p:sp>
      <p:pic>
        <p:nvPicPr>
          <p:cNvPr id="147" name="Picture Placeholder 2" descr="Picture Placeholder 2"/>
          <p:cNvPicPr>
            <a:picLocks noChangeAspect="1"/>
          </p:cNvPicPr>
          <p:nvPr>
            <p:ph type="pic" idx="13"/>
          </p:nvPr>
        </p:nvPicPr>
        <p:blipFill>
          <a:blip r:embed="rId2">
            <a:extLst/>
          </a:blip>
          <a:srcRect l="0" t="610" r="0" b="610"/>
          <a:stretch>
            <a:fillRect/>
          </a:stretch>
        </p:blipFill>
        <p:spPr>
          <a:xfrm>
            <a:off x="1913472" y="612775"/>
            <a:ext cx="5244033" cy="4114800"/>
          </a:xfrm>
          <a:prstGeom prst="rect">
            <a:avLst/>
          </a:prstGeom>
        </p:spPr>
      </p:pic>
      <p:sp>
        <p:nvSpPr>
          <p:cNvPr id="148" name="Body"/>
          <p:cNvSpPr txBox="1"/>
          <p:nvPr>
            <p:ph type="body" sz="quarter" idx="1"/>
          </p:nvPr>
        </p:nvSpPr>
        <p:spPr>
          <a:prstGeom prst="rect">
            <a:avLst/>
          </a:prstGeom>
        </p:spPr>
        <p:txBody>
          <a:bodyPr/>
          <a:lstStyle/>
          <a:p>
            <a:pPr/>
          </a:p>
        </p:txBody>
      </p:sp>
      <p:sp>
        <p:nvSpPr>
          <p:cNvPr id="149" name="http://www.libelium.com/controlling-quality-of-irrigation-water-with-iot-to-improve-crops-production/"/>
          <p:cNvSpPr txBox="1"/>
          <p:nvPr/>
        </p:nvSpPr>
        <p:spPr>
          <a:xfrm>
            <a:off x="593642" y="6070000"/>
            <a:ext cx="6473985"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200"/>
            </a:lvl1pPr>
          </a:lstStyle>
          <a:p>
            <a:pPr/>
            <a:r>
              <a:t>http://www.libelium.com/controlling-quality-of-irrigation-water-with-iot-to-improve-crops-production/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1" name="WSN anomaly detection"/>
          <p:cNvSpPr txBox="1"/>
          <p:nvPr>
            <p:ph type="title"/>
          </p:nvPr>
        </p:nvSpPr>
        <p:spPr>
          <a:prstGeom prst="rect">
            <a:avLst/>
          </a:prstGeom>
        </p:spPr>
        <p:txBody>
          <a:bodyPr/>
          <a:lstStyle/>
          <a:p>
            <a:pPr/>
            <a:r>
              <a:t>WSN anomaly detection</a:t>
            </a:r>
          </a:p>
        </p:txBody>
      </p:sp>
      <p:sp>
        <p:nvSpPr>
          <p:cNvPr id="152" name="Security issues with smart city WSN…"/>
          <p:cNvSpPr txBox="1"/>
          <p:nvPr>
            <p:ph type="body" idx="1"/>
          </p:nvPr>
        </p:nvSpPr>
        <p:spPr>
          <a:xfrm>
            <a:off x="457200" y="3500120"/>
            <a:ext cx="8229600" cy="4525963"/>
          </a:xfrm>
          <a:prstGeom prst="rect">
            <a:avLst/>
          </a:prstGeom>
        </p:spPr>
        <p:txBody>
          <a:bodyPr/>
          <a:lstStyle/>
          <a:p>
            <a:pPr/>
            <a:r>
              <a:t>Security issues with smart city WSN</a:t>
            </a:r>
          </a:p>
          <a:p>
            <a:pPr/>
            <a:r>
              <a:t>Attack detection: find anomalies</a:t>
            </a:r>
          </a:p>
          <a:p>
            <a:pPr/>
            <a:r>
              <a:t>Real-world experiment is difficult</a:t>
            </a:r>
          </a:p>
          <a:p>
            <a:pPr/>
            <a:r>
              <a:t>Method: detect simulated anomalies</a:t>
            </a:r>
          </a:p>
        </p:txBody>
      </p:sp>
      <p:pic>
        <p:nvPicPr>
          <p:cNvPr id="153" name="Rectangle" descr="Rectangle"/>
          <p:cNvPicPr>
            <a:picLocks noChangeAspect="0"/>
          </p:cNvPicPr>
          <p:nvPr/>
        </p:nvPicPr>
        <p:blipFill>
          <a:blip r:embed="rId2">
            <a:extLst/>
          </a:blip>
          <a:stretch>
            <a:fillRect/>
          </a:stretch>
        </p:blipFill>
        <p:spPr>
          <a:xfrm>
            <a:off x="811853" y="1414780"/>
            <a:ext cx="7853743" cy="2199452"/>
          </a:xfrm>
          <a:prstGeom prst="rect">
            <a:avLst/>
          </a:prstGeom>
          <a:effectLst>
            <a:outerShdw sx="100000" sy="100000" kx="0" ky="0" algn="b" rotWithShape="0" blurRad="38100" dist="23000" dir="5400000">
              <a:srgbClr val="000000">
                <a:alpha val="35000"/>
              </a:srgbClr>
            </a:outerShdw>
          </a:effectLst>
        </p:spPr>
      </p:pic>
      <p:sp>
        <p:nvSpPr>
          <p:cNvPr id="154" name="A Comparative Study of Anomaly Detection Techniques for Smart City Wireless Sensor Networks…"/>
          <p:cNvSpPr txBox="1"/>
          <p:nvPr/>
        </p:nvSpPr>
        <p:spPr>
          <a:xfrm>
            <a:off x="1165271" y="1596319"/>
            <a:ext cx="7146906" cy="1513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5600"/>
              </a:lnSpc>
              <a:spcBef>
                <a:spcPts val="1200"/>
              </a:spcBef>
              <a:defRPr b="1" sz="2400">
                <a:latin typeface="Times"/>
                <a:ea typeface="Times"/>
                <a:cs typeface="Times"/>
                <a:sym typeface="Times"/>
              </a:defRPr>
            </a:pPr>
            <a:r>
              <a:t>A Comparative Study of Anomaly Detection Techniques for Smart City Wireless Sensor Networks </a:t>
            </a:r>
            <a:endParaRPr b="0" sz="1200"/>
          </a:p>
          <a:p>
            <a:pPr defTabSz="457200">
              <a:lnSpc>
                <a:spcPts val="3000"/>
              </a:lnSpc>
              <a:spcBef>
                <a:spcPts val="1200"/>
              </a:spcBef>
              <a:defRPr b="1" sz="1333">
                <a:latin typeface="Times"/>
                <a:ea typeface="Times"/>
                <a:cs typeface="Times"/>
                <a:sym typeface="Times"/>
              </a:defRPr>
            </a:pPr>
            <a:r>
              <a:t>Victor Garcia-Font *, Carles Garrigues and Helena Rifà-Pous </a:t>
            </a:r>
            <a:endParaRPr b="0" sz="1200"/>
          </a:p>
          <a:p>
            <a:pPr defTabSz="457200">
              <a:lnSpc>
                <a:spcPts val="2900"/>
              </a:lnSpc>
              <a:spcBef>
                <a:spcPts val="1200"/>
              </a:spcBef>
              <a:defRPr b="1" sz="1333">
                <a:latin typeface="Times"/>
                <a:ea typeface="Times"/>
                <a:cs typeface="Times"/>
                <a:sym typeface="Times"/>
              </a:defRPr>
            </a:pPr>
            <a:r>
              <a:rPr b="0" sz="1200"/>
              <a:t>http://www.mdpi.com/1424-8220/16/6/868</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6" name="Anomaly Detection Methods"/>
          <p:cNvSpPr txBox="1"/>
          <p:nvPr>
            <p:ph type="title"/>
          </p:nvPr>
        </p:nvSpPr>
        <p:spPr>
          <a:prstGeom prst="rect">
            <a:avLst/>
          </a:prstGeom>
        </p:spPr>
        <p:txBody>
          <a:bodyPr/>
          <a:lstStyle/>
          <a:p>
            <a:pPr/>
            <a:r>
              <a:t>Anomaly Detection Methods</a:t>
            </a:r>
          </a:p>
        </p:txBody>
      </p:sp>
      <p:sp>
        <p:nvSpPr>
          <p:cNvPr id="157" name="Extreme values in Mahalanobis Distance…"/>
          <p:cNvSpPr txBox="1"/>
          <p:nvPr>
            <p:ph type="body" idx="1"/>
          </p:nvPr>
        </p:nvSpPr>
        <p:spPr>
          <a:prstGeom prst="rect">
            <a:avLst/>
          </a:prstGeom>
        </p:spPr>
        <p:txBody>
          <a:bodyPr/>
          <a:lstStyle/>
          <a:p>
            <a:pPr/>
            <a:r>
              <a:t>Extreme values in Mahalanobis Distance </a:t>
            </a:r>
          </a:p>
          <a:p>
            <a:pPr/>
            <a:r>
              <a:t>Local Outlier Factor </a:t>
            </a:r>
          </a:p>
          <a:p>
            <a:pPr/>
            <a:r>
              <a:t>Hierarchical Clustering </a:t>
            </a:r>
          </a:p>
          <a:p>
            <a:pPr/>
            <a:r>
              <a:t>Classification with Support Vector Machines One-class Support Vector Machines (OC-SVM): </a:t>
            </a:r>
            <a:br/>
            <a:r>
              <a:t>Semi-supervised learning with Radial Basis Function (RBF) kernel</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9" name="Simulated Smart City WSN"/>
          <p:cNvSpPr txBox="1"/>
          <p:nvPr>
            <p:ph type="title"/>
          </p:nvPr>
        </p:nvSpPr>
        <p:spPr>
          <a:prstGeom prst="rect">
            <a:avLst/>
          </a:prstGeom>
        </p:spPr>
        <p:txBody>
          <a:bodyPr/>
          <a:lstStyle/>
          <a:p>
            <a:pPr/>
            <a:r>
              <a:t>Simulated Smart City WSN</a:t>
            </a:r>
          </a:p>
        </p:txBody>
      </p:sp>
      <p:pic>
        <p:nvPicPr>
          <p:cNvPr id="160" name="Picture Placeholder 2" descr="Picture Placeholder 2"/>
          <p:cNvPicPr>
            <a:picLocks noChangeAspect="1"/>
          </p:cNvPicPr>
          <p:nvPr>
            <p:ph type="pic" idx="13"/>
          </p:nvPr>
        </p:nvPicPr>
        <p:blipFill>
          <a:blip r:embed="rId2">
            <a:extLst/>
          </a:blip>
          <a:srcRect l="0" t="757" r="0" b="757"/>
          <a:stretch>
            <a:fillRect/>
          </a:stretch>
        </p:blipFill>
        <p:spPr>
          <a:xfrm>
            <a:off x="2189369" y="612775"/>
            <a:ext cx="4692238" cy="4114800"/>
          </a:xfrm>
          <a:prstGeom prst="rect">
            <a:avLst/>
          </a:prstGeom>
        </p:spPr>
      </p:pic>
      <p:sp>
        <p:nvSpPr>
          <p:cNvPr id="161" name="Sound streams collected at 10 locations are reproduced in simulation"/>
          <p:cNvSpPr txBox="1"/>
          <p:nvPr>
            <p:ph type="body" sz="quarter" idx="1"/>
          </p:nvPr>
        </p:nvSpPr>
        <p:spPr>
          <a:prstGeom prst="rect">
            <a:avLst/>
          </a:prstGeom>
        </p:spPr>
        <p:txBody>
          <a:bodyPr/>
          <a:lstStyle/>
          <a:p>
            <a:pPr/>
            <a:r>
              <a:t>Sound streams collected at 10 locations are reproduced in simulation</a:t>
            </a:r>
          </a:p>
        </p:txBody>
      </p:sp>
      <p:sp>
        <p:nvSpPr>
          <p:cNvPr id="162" name="Text"/>
          <p:cNvSpPr txBox="1"/>
          <p:nvPr/>
        </p:nvSpPr>
        <p:spPr>
          <a:xfrm>
            <a:off x="2833688" y="1171575"/>
            <a:ext cx="180341" cy="4470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163"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Feature Selection"/>
          <p:cNvSpPr txBox="1"/>
          <p:nvPr>
            <p:ph type="title"/>
          </p:nvPr>
        </p:nvSpPr>
        <p:spPr>
          <a:prstGeom prst="rect">
            <a:avLst/>
          </a:prstGeom>
        </p:spPr>
        <p:txBody>
          <a:bodyPr/>
          <a:lstStyle/>
          <a:p>
            <a:pPr/>
            <a:r>
              <a:t>Feature Selection</a:t>
            </a:r>
          </a:p>
        </p:txBody>
      </p:sp>
      <p:sp>
        <p:nvSpPr>
          <p:cNvPr id="166" name="Feature Vector 1 (FV1) :  number of application packets, hour of the day…"/>
          <p:cNvSpPr txBox="1"/>
          <p:nvPr>
            <p:ph type="body" idx="1"/>
          </p:nvPr>
        </p:nvSpPr>
        <p:spPr>
          <a:prstGeom prst="rect">
            <a:avLst/>
          </a:prstGeom>
        </p:spPr>
        <p:txBody>
          <a:bodyPr/>
          <a:lstStyle/>
          <a:p>
            <a:pPr marL="294894" indent="-294894" defTabSz="786384">
              <a:spcBef>
                <a:spcPts val="600"/>
              </a:spcBef>
              <a:defRPr sz="2752"/>
            </a:pPr>
            <a:r>
              <a:t>Feature Vector 1 (FV1) : </a:t>
            </a:r>
            <a:br/>
            <a:r>
              <a:t>number of application packets, hour of the day </a:t>
            </a:r>
            <a:br/>
          </a:p>
          <a:p>
            <a:pPr marL="294894" indent="-294894" defTabSz="786384">
              <a:spcBef>
                <a:spcPts val="600"/>
              </a:spcBef>
              <a:defRPr sz="2752"/>
            </a:pPr>
            <a:r>
              <a:t>Feature Vector 2 (FV2) :</a:t>
            </a:r>
            <a:br/>
            <a:r>
              <a:t>FV1 fields, sequence number, battery level, lost packets, 	consumed energy</a:t>
            </a:r>
            <a:br/>
          </a:p>
          <a:p>
            <a:pPr marL="294894" indent="-294894" defTabSz="786384">
              <a:spcBef>
                <a:spcPts val="600"/>
              </a:spcBef>
              <a:defRPr sz="2752"/>
            </a:pPr>
            <a:r>
              <a:t>Feature Vector 3 (FV3) :</a:t>
            </a:r>
            <a:br/>
            <a:r>
              <a:t>FV2 fields, WSN link quality, received MAC ACK and CTS </a:t>
            </a:r>
            <a:br/>
          </a:p>
        </p:txBody>
      </p:sp>
      <p:sp>
        <p:nvSpPr>
          <p:cNvPr id="167"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Flow of analysis"/>
          <p:cNvSpPr txBox="1"/>
          <p:nvPr>
            <p:ph type="title"/>
          </p:nvPr>
        </p:nvSpPr>
        <p:spPr>
          <a:prstGeom prst="rect">
            <a:avLst/>
          </a:prstGeom>
        </p:spPr>
        <p:txBody>
          <a:bodyPr/>
          <a:lstStyle/>
          <a:p>
            <a:pPr/>
            <a:r>
              <a:t>Flow of analysis</a:t>
            </a:r>
          </a:p>
        </p:txBody>
      </p:sp>
      <p:sp>
        <p:nvSpPr>
          <p:cNvPr id="170" name="The anomaly analysis comprises three basic sub-steps for each of the compared techniques: the training, the validation and the test phases.…"/>
          <p:cNvSpPr txBox="1"/>
          <p:nvPr/>
        </p:nvSpPr>
        <p:spPr>
          <a:xfrm>
            <a:off x="616668" y="1700530"/>
            <a:ext cx="7910664" cy="2834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3900"/>
              </a:lnSpc>
              <a:spcBef>
                <a:spcPts val="1200"/>
              </a:spcBef>
              <a:defRPr sz="2000">
                <a:latin typeface="Times"/>
                <a:ea typeface="Times"/>
                <a:cs typeface="Times"/>
                <a:sym typeface="Times"/>
              </a:defRPr>
            </a:pPr>
            <a:r>
              <a:t>The anomaly analysis comprises three basic sub-steps for each of the compared techniques: the training, the validation and the test phases. </a:t>
            </a:r>
          </a:p>
          <a:p>
            <a:pPr defTabSz="457200">
              <a:lnSpc>
                <a:spcPts val="3900"/>
              </a:lnSpc>
              <a:spcBef>
                <a:spcPts val="1200"/>
              </a:spcBef>
              <a:defRPr sz="2000">
                <a:latin typeface="Times"/>
                <a:ea typeface="Times"/>
                <a:cs typeface="Times"/>
                <a:sym typeface="Times"/>
              </a:defRPr>
            </a:pPr>
            <a:r>
              <a:t>…The filtered dataset … [is] divided … in Figure.  …The attack samples are not included in the training dataset (a), because the detection techniques … are semi-supervised or unsupervised. </a:t>
            </a:r>
          </a:p>
          <a:p>
            <a:pPr defTabSz="457200">
              <a:lnSpc>
                <a:spcPts val="3900"/>
              </a:lnSpc>
              <a:spcBef>
                <a:spcPts val="1200"/>
              </a:spcBef>
              <a:defRPr sz="2000">
                <a:latin typeface="Times"/>
                <a:ea typeface="Times"/>
                <a:cs typeface="Times"/>
                <a:sym typeface="Times"/>
              </a:defRPr>
            </a:pPr>
            <a:r>
              <a:t>… The validation and test datasets … divided into 8 additional datasets ((b) to (i) in the figure), resulting in a total of 17 datasets (16 + 1 training dataset).</a:t>
            </a:r>
          </a:p>
        </p:txBody>
      </p:sp>
      <p:sp>
        <p:nvSpPr>
          <p:cNvPr id="171"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Simulated datasets for training the classifier"/>
          <p:cNvSpPr txBox="1"/>
          <p:nvPr>
            <p:ph type="title"/>
          </p:nvPr>
        </p:nvSpPr>
        <p:spPr>
          <a:prstGeom prst="rect">
            <a:avLst/>
          </a:prstGeom>
        </p:spPr>
        <p:txBody>
          <a:bodyPr/>
          <a:lstStyle/>
          <a:p>
            <a:pPr/>
            <a:r>
              <a:t>Simulated datasets for training the classifier</a:t>
            </a:r>
          </a:p>
        </p:txBody>
      </p:sp>
      <p:pic>
        <p:nvPicPr>
          <p:cNvPr id="174" name="Picture Placeholder 2" descr="Picture Placeholder 2"/>
          <p:cNvPicPr>
            <a:picLocks noChangeAspect="1"/>
          </p:cNvPicPr>
          <p:nvPr>
            <p:ph type="pic" idx="13"/>
          </p:nvPr>
        </p:nvPicPr>
        <p:blipFill>
          <a:blip r:embed="rId2">
            <a:extLst/>
          </a:blip>
          <a:srcRect l="623" t="0" r="623" b="0"/>
          <a:stretch>
            <a:fillRect/>
          </a:stretch>
        </p:blipFill>
        <p:spPr>
          <a:xfrm>
            <a:off x="1188442" y="1167576"/>
            <a:ext cx="6766941" cy="3123154"/>
          </a:xfrm>
          <a:prstGeom prst="rect">
            <a:avLst/>
          </a:prstGeom>
        </p:spPr>
      </p:pic>
      <p:sp>
        <p:nvSpPr>
          <p:cNvPr id="175" name="Body"/>
          <p:cNvSpPr txBox="1"/>
          <p:nvPr>
            <p:ph type="body" sz="quarter" idx="1"/>
          </p:nvPr>
        </p:nvSpPr>
        <p:spPr>
          <a:prstGeom prst="rect">
            <a:avLst/>
          </a:prstGeom>
        </p:spPr>
        <p:txBody>
          <a:bodyPr/>
          <a:lstStyle/>
          <a:p>
            <a:pPr/>
          </a:p>
        </p:txBody>
      </p:sp>
      <p:sp>
        <p:nvSpPr>
          <p:cNvPr id="176" name="Text"/>
          <p:cNvSpPr txBox="1"/>
          <p:nvPr/>
        </p:nvSpPr>
        <p:spPr>
          <a:xfrm>
            <a:off x="765796" y="600351"/>
            <a:ext cx="180341" cy="447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800"/>
              </a:lnSpc>
              <a:defRPr sz="1200">
                <a:latin typeface="Times"/>
                <a:ea typeface="Times"/>
                <a:cs typeface="Times"/>
                <a:sym typeface="Times"/>
              </a:defRPr>
            </a:lvl1pPr>
          </a:lstStyle>
          <a:p>
            <a:pPr/>
            <a:r>
              <a:t> </a:t>
            </a:r>
          </a:p>
        </p:txBody>
      </p:sp>
      <p:sp>
        <p:nvSpPr>
          <p:cNvPr id="177"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Training phase"/>
          <p:cNvSpPr txBox="1"/>
          <p:nvPr>
            <p:ph type="title"/>
          </p:nvPr>
        </p:nvSpPr>
        <p:spPr>
          <a:prstGeom prst="rect">
            <a:avLst/>
          </a:prstGeom>
        </p:spPr>
        <p:txBody>
          <a:bodyPr/>
          <a:lstStyle/>
          <a:p>
            <a:pPr/>
            <a:r>
              <a:t>Training phase</a:t>
            </a:r>
          </a:p>
        </p:txBody>
      </p:sp>
      <p:sp>
        <p:nvSpPr>
          <p:cNvPr id="180" name="…Normalize and standardize the features in all the datasets (i.e., subtracting the mean and dividing by the standard deviation for each feature), … identify the features that have a zero variance in the training dataset, … removed from the three datasets (i.e., training, validation and test)…"/>
          <p:cNvSpPr txBox="1"/>
          <p:nvPr/>
        </p:nvSpPr>
        <p:spPr>
          <a:xfrm>
            <a:off x="866930" y="2481737"/>
            <a:ext cx="7805132" cy="3710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…Normalize and standardize the features in all the datasets (</a:t>
            </a:r>
            <a:r>
              <a:rPr i="1"/>
              <a:t>i.e.</a:t>
            </a:r>
            <a:r>
              <a:t>, subtracting the mean and dividing by the standard deviation for each feature), … identify the features that have a zero variance in the training dataset, … removed from the three datasets (</a:t>
            </a:r>
            <a:r>
              <a:rPr i="1"/>
              <a:t>i.e.</a:t>
            </a:r>
            <a:r>
              <a:t>, training, validation and test)</a:t>
            </a:r>
          </a:p>
          <a:p>
            <a:pPr defTabSz="457200">
              <a:lnSpc>
                <a:spcPts val="4300"/>
              </a:lnSpc>
              <a:spcBef>
                <a:spcPts val="1200"/>
              </a:spcBef>
              <a:defRPr sz="2400">
                <a:latin typeface="Times"/>
                <a:ea typeface="Times"/>
                <a:cs typeface="Times"/>
                <a:sym typeface="Times"/>
              </a:defRPr>
            </a:pPr>
            <a:r>
              <a:t>… Three different levels of false positive rate: permissive (false positive rate &lt; 15%), restrictive (false positive rate &lt; 10%) and very restrictive (false positive rate &lt; 5%). </a:t>
            </a:r>
          </a:p>
        </p:txBody>
      </p:sp>
      <p:sp>
        <p:nvSpPr>
          <p:cNvPr id="181"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3" name="Validation and test phase"/>
          <p:cNvSpPr txBox="1"/>
          <p:nvPr>
            <p:ph type="title"/>
          </p:nvPr>
        </p:nvSpPr>
        <p:spPr>
          <a:prstGeom prst="rect">
            <a:avLst/>
          </a:prstGeom>
        </p:spPr>
        <p:txBody>
          <a:bodyPr/>
          <a:lstStyle/>
          <a:p>
            <a:pPr/>
            <a:r>
              <a:t>Validation and test phase</a:t>
            </a:r>
          </a:p>
        </p:txBody>
      </p:sp>
      <p:sp>
        <p:nvSpPr>
          <p:cNvPr id="184" name="The validation and test datasets are used to evaluate the performance of the algorithms in 72 experiments: (1 with all the attacks together + 7 with each attack separately) x 3 feature vector definitions x 3 PFPR levels.…"/>
          <p:cNvSpPr txBox="1"/>
          <p:nvPr/>
        </p:nvSpPr>
        <p:spPr>
          <a:xfrm>
            <a:off x="617123" y="1765489"/>
            <a:ext cx="7909754" cy="4599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300"/>
              </a:lnSpc>
              <a:spcBef>
                <a:spcPts val="1200"/>
              </a:spcBef>
              <a:defRPr sz="2400">
                <a:latin typeface="Times"/>
                <a:ea typeface="Times"/>
                <a:cs typeface="Times"/>
                <a:sym typeface="Times"/>
              </a:defRPr>
            </a:pPr>
            <a:r>
              <a:t>The validation and test datasets are used to evaluate the performance of the algorithms in 72 experiments: (1 with all the attacks together + 7 with each attack separately) x 3 feature vector definitions x 3 PFPR levels. </a:t>
            </a:r>
          </a:p>
          <a:p>
            <a:pPr defTabSz="457200">
              <a:lnSpc>
                <a:spcPts val="4300"/>
              </a:lnSpc>
              <a:spcBef>
                <a:spcPts val="1200"/>
              </a:spcBef>
              <a:defRPr sz="2400">
                <a:latin typeface="Times"/>
                <a:ea typeface="Times"/>
                <a:cs typeface="Times"/>
                <a:sym typeface="Times"/>
              </a:defRPr>
            </a:pPr>
            <a:r>
              <a:t>..Use the detection algorithms to decide whether each sample has to be considered as an attack or not, … </a:t>
            </a:r>
          </a:p>
          <a:p>
            <a:pPr defTabSz="457200">
              <a:lnSpc>
                <a:spcPts val="4300"/>
              </a:lnSpc>
              <a:spcBef>
                <a:spcPts val="1200"/>
              </a:spcBef>
              <a:defRPr sz="2400">
                <a:latin typeface="Times"/>
                <a:ea typeface="Times"/>
                <a:cs typeface="Times"/>
                <a:sym typeface="Times"/>
              </a:defRPr>
            </a:pPr>
            <a:r>
              <a:t>count the correct identifications of attacks as true positives, the incorrect identifications of attacks as false positives, the correct identifications of no attacks as true negatives and the incorrect identifications of no attacks as false negatives. </a:t>
            </a:r>
          </a:p>
        </p:txBody>
      </p:sp>
      <p:sp>
        <p:nvSpPr>
          <p:cNvPr id="185"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Results sorted by True Positive Rate (TPR)"/>
          <p:cNvSpPr txBox="1"/>
          <p:nvPr>
            <p:ph type="title"/>
          </p:nvPr>
        </p:nvSpPr>
        <p:spPr>
          <a:prstGeom prst="rect">
            <a:avLst/>
          </a:prstGeom>
        </p:spPr>
        <p:txBody>
          <a:bodyPr/>
          <a:lstStyle/>
          <a:p>
            <a:pPr/>
            <a:r>
              <a:t>Results sorted by True Positive Rate (TPR)</a:t>
            </a:r>
          </a:p>
        </p:txBody>
      </p:sp>
      <p:pic>
        <p:nvPicPr>
          <p:cNvPr id="188" name="Picture Placeholder 2" descr="Picture Placeholder 2"/>
          <p:cNvPicPr>
            <a:picLocks noChangeAspect="1"/>
          </p:cNvPicPr>
          <p:nvPr>
            <p:ph type="pic" idx="13"/>
          </p:nvPr>
        </p:nvPicPr>
        <p:blipFill>
          <a:blip r:embed="rId2">
            <a:extLst/>
          </a:blip>
          <a:srcRect l="0" t="1674" r="0" b="1674"/>
          <a:stretch>
            <a:fillRect/>
          </a:stretch>
        </p:blipFill>
        <p:spPr>
          <a:prstGeom prst="rect">
            <a:avLst/>
          </a:prstGeom>
        </p:spPr>
      </p:pic>
      <p:sp>
        <p:nvSpPr>
          <p:cNvPr id="189" name="OC-SVM dominates"/>
          <p:cNvSpPr txBox="1"/>
          <p:nvPr>
            <p:ph type="body" sz="quarter" idx="1"/>
          </p:nvPr>
        </p:nvSpPr>
        <p:spPr>
          <a:prstGeom prst="rect">
            <a:avLst/>
          </a:prstGeom>
        </p:spPr>
        <p:txBody>
          <a:bodyPr/>
          <a:lstStyle/>
          <a:p>
            <a:pPr/>
            <a:r>
              <a:t>OC-SVM dominates</a:t>
            </a:r>
          </a:p>
        </p:txBody>
      </p:sp>
      <p:sp>
        <p:nvSpPr>
          <p:cNvPr id="190" name="http://www.mdpi.com/1424-8220/16/6/868"/>
          <p:cNvSpPr txBox="1"/>
          <p:nvPr/>
        </p:nvSpPr>
        <p:spPr>
          <a:xfrm>
            <a:off x="2015649" y="5931089"/>
            <a:ext cx="2727311" cy="269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2900"/>
              </a:lnSpc>
              <a:spcBef>
                <a:spcPts val="1200"/>
              </a:spcBef>
              <a:defRPr sz="1200">
                <a:latin typeface="Times"/>
                <a:ea typeface="Times"/>
                <a:cs typeface="Times"/>
                <a:sym typeface="Times"/>
              </a:defRPr>
            </a:lvl1pPr>
          </a:lstStyle>
          <a:p>
            <a:pPr>
              <a:defRPr b="1" sz="1333"/>
            </a:pPr>
            <a:r>
              <a:rPr b="0" sz="1200"/>
              <a:t>http://www.mdpi.com/1424-8220/16/6/868</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1: WSN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2" name="Discussion"/>
          <p:cNvSpPr txBox="1"/>
          <p:nvPr>
            <p:ph type="title"/>
          </p:nvPr>
        </p:nvSpPr>
        <p:spPr>
          <a:prstGeom prst="rect">
            <a:avLst/>
          </a:prstGeom>
        </p:spPr>
        <p:txBody>
          <a:bodyPr/>
          <a:lstStyle/>
          <a:p>
            <a:pPr lvl="1"/>
            <a:r>
              <a:t>Discussion</a:t>
            </a:r>
          </a:p>
        </p:txBody>
      </p:sp>
      <p:sp>
        <p:nvSpPr>
          <p:cNvPr id="193" name="Compare the TPR (True Positive Rate) for the four methods…"/>
          <p:cNvSpPr txBox="1"/>
          <p:nvPr>
            <p:ph type="body" idx="1"/>
          </p:nvPr>
        </p:nvSpPr>
        <p:spPr>
          <a:prstGeom prst="rect">
            <a:avLst/>
          </a:prstGeom>
        </p:spPr>
        <p:txBody>
          <a:bodyPr/>
          <a:lstStyle/>
          <a:p>
            <a:pPr marL="332613" indent="-332613" defTabSz="886968">
              <a:defRPr sz="3104"/>
            </a:pPr>
            <a:r>
              <a:t>Compare the TPR (True Positive Rate) for the four methods</a:t>
            </a:r>
          </a:p>
          <a:p>
            <a:pPr marL="332613" indent="-332613" defTabSz="886968">
              <a:defRPr sz="3104"/>
            </a:pPr>
            <a:r>
              <a:t>What is the reason for requiring low FPR (False Positive Rate)? What happens with many false positives?</a:t>
            </a:r>
          </a:p>
          <a:p>
            <a:pPr marL="332613" indent="-332613" defTabSz="886968">
              <a:defRPr sz="3104"/>
            </a:pPr>
            <a:r>
              <a:t>Consider other anomaly situations; how to weight TPR vs. FPR? When would we allow many false alarms in return for finding </a:t>
            </a:r>
            <a:r>
              <a:rPr b="1" i="1"/>
              <a:t>all</a:t>
            </a:r>
            <a:r>
              <a:t> attacks?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Wireless Sensor Networks (WSN)"/>
          <p:cNvSpPr txBox="1"/>
          <p:nvPr>
            <p:ph type="title"/>
          </p:nvPr>
        </p:nvSpPr>
        <p:spPr>
          <a:prstGeom prst="rect">
            <a:avLst/>
          </a:prstGeom>
        </p:spPr>
        <p:txBody>
          <a:bodyPr/>
          <a:lstStyle/>
          <a:p>
            <a:pPr lvl="1"/>
            <a:r>
              <a:t>Wireless Sensor Networks (WSN)</a:t>
            </a:r>
          </a:p>
        </p:txBody>
      </p:sp>
      <p:sp>
        <p:nvSpPr>
          <p:cNvPr id="120" name="A short review of Wireless Sensor Networks…"/>
          <p:cNvSpPr txBox="1"/>
          <p:nvPr>
            <p:ph type="body" idx="1"/>
          </p:nvPr>
        </p:nvSpPr>
        <p:spPr>
          <a:prstGeom prst="rect">
            <a:avLst/>
          </a:prstGeom>
        </p:spPr>
        <p:txBody>
          <a:bodyPr/>
          <a:lstStyle/>
          <a:p>
            <a:pPr/>
            <a:r>
              <a:t>A short review of Wireless Sensor Networks</a:t>
            </a:r>
          </a:p>
          <a:p>
            <a:pPr/>
            <a:r>
              <a:t>Anomaly detection in WSN</a:t>
            </a:r>
          </a:p>
          <a:p>
            <a:pPr lvl="1" marL="800100" indent="-342900">
              <a:buChar char="•"/>
            </a:pPr>
            <a:r>
              <a:t>Security issues</a:t>
            </a:r>
          </a:p>
          <a:p>
            <a:pPr lvl="1" marL="800100" indent="-342900">
              <a:buChar char="•"/>
            </a:pPr>
            <a:r>
              <a:t>Algorithmic approaches</a:t>
            </a:r>
          </a:p>
          <a:p>
            <a:pPr lvl="1" marL="800100" indent="-342900">
              <a:buChar char="•"/>
            </a:pPr>
            <a:r>
              <a:t>Clustering approaches</a:t>
            </a:r>
          </a:p>
          <a:p>
            <a:pPr/>
            <a:r>
              <a:t>Real-time query processing with Deep Learning</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2" name="WSN concepts"/>
          <p:cNvSpPr txBox="1"/>
          <p:nvPr>
            <p:ph type="title"/>
          </p:nvPr>
        </p:nvSpPr>
        <p:spPr>
          <a:prstGeom prst="rect">
            <a:avLst/>
          </a:prstGeom>
        </p:spPr>
        <p:txBody>
          <a:bodyPr/>
          <a:lstStyle/>
          <a:p>
            <a:pPr/>
            <a:r>
              <a:t>WSN concepts</a:t>
            </a:r>
          </a:p>
        </p:txBody>
      </p:sp>
      <p:sp>
        <p:nvSpPr>
          <p:cNvPr id="123" name="Spatially distributed sensors (temperature etc.)…"/>
          <p:cNvSpPr txBox="1"/>
          <p:nvPr>
            <p:ph type="body" idx="1"/>
          </p:nvPr>
        </p:nvSpPr>
        <p:spPr>
          <a:prstGeom prst="rect">
            <a:avLst/>
          </a:prstGeom>
        </p:spPr>
        <p:txBody>
          <a:bodyPr/>
          <a:lstStyle/>
          <a:p>
            <a:pPr marL="329184" indent="-329184" defTabSz="877823">
              <a:defRPr sz="3072"/>
            </a:pPr>
            <a:r>
              <a:t>Spatially distributed sensors (temperature etc.)</a:t>
            </a:r>
          </a:p>
          <a:p>
            <a:pPr marL="329184" indent="-329184" defTabSz="877823">
              <a:defRPr sz="3072"/>
            </a:pPr>
            <a:r>
              <a:t>Wireless connections:</a:t>
            </a:r>
          </a:p>
          <a:p>
            <a:pPr lvl="2" marL="1207008" indent="-329184" defTabSz="877823">
              <a:defRPr sz="3072"/>
            </a:pPr>
            <a:r>
              <a:t>WIFI (short-medium range)</a:t>
            </a:r>
          </a:p>
          <a:p>
            <a:pPr lvl="2" marL="1207008" indent="-329184" defTabSz="877823">
              <a:defRPr sz="3072"/>
            </a:pPr>
            <a:r>
              <a:t>Bluetooth, BLE (short range)</a:t>
            </a:r>
          </a:p>
          <a:p>
            <a:pPr lvl="2" marL="1207008" indent="-329184" defTabSz="877823">
              <a:defRPr sz="3072"/>
            </a:pPr>
            <a:r>
              <a:t>LoRa, SIGFOX (mid-long range)</a:t>
            </a:r>
          </a:p>
          <a:p>
            <a:pPr lvl="2" marL="1207008" indent="-329184" defTabSz="877823">
              <a:defRPr sz="3072"/>
            </a:pPr>
            <a:r>
              <a:t>Mobile network (long-range)</a:t>
            </a:r>
          </a:p>
          <a:p>
            <a:pPr marL="329184" indent="-329184" defTabSz="877823">
              <a:defRPr sz="3072"/>
            </a:pPr>
            <a:r>
              <a:t>Streaming data, often low bandwidth</a:t>
            </a:r>
          </a:p>
          <a:p>
            <a:pPr marL="329184" indent="-329184" defTabSz="877823">
              <a:defRPr sz="3072"/>
            </a:pPr>
            <a:r>
              <a:t>Data protocols, e.g. MQTT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5" name="Example of a WSN: tea field monitoring in Rwanda"/>
          <p:cNvSpPr txBox="1"/>
          <p:nvPr>
            <p:ph type="title"/>
          </p:nvPr>
        </p:nvSpPr>
        <p:spPr>
          <a:prstGeom prst="rect">
            <a:avLst/>
          </a:prstGeom>
        </p:spPr>
        <p:txBody>
          <a:bodyPr/>
          <a:lstStyle/>
          <a:p>
            <a:pPr/>
            <a:r>
              <a:t>Example of a WSN: tea field monitoring in Rwanda</a:t>
            </a:r>
          </a:p>
        </p:txBody>
      </p:sp>
      <p:pic>
        <p:nvPicPr>
          <p:cNvPr id="126" name="Picture Placeholder 2" descr="Picture Placeholder 2"/>
          <p:cNvPicPr>
            <a:picLocks noChangeAspect="1"/>
          </p:cNvPicPr>
          <p:nvPr>
            <p:ph type="pic" idx="13"/>
          </p:nvPr>
        </p:nvPicPr>
        <p:blipFill>
          <a:blip r:embed="rId2">
            <a:extLst/>
          </a:blip>
          <a:srcRect l="14176" t="22649" r="853" b="19050"/>
          <a:stretch>
            <a:fillRect/>
          </a:stretch>
        </p:blipFill>
        <p:spPr>
          <a:xfrm>
            <a:off x="2886075" y="536575"/>
            <a:ext cx="3371801" cy="4114800"/>
          </a:xfrm>
          <a:prstGeom prst="rect">
            <a:avLst/>
          </a:prstGeom>
        </p:spPr>
      </p:pic>
      <p:sp>
        <p:nvSpPr>
          <p:cNvPr id="127" name="Environmental data collected by sensor nodes…"/>
          <p:cNvSpPr txBox="1"/>
          <p:nvPr>
            <p:ph type="body" sz="quarter" idx="1"/>
          </p:nvPr>
        </p:nvSpPr>
        <p:spPr>
          <a:prstGeom prst="rect">
            <a:avLst/>
          </a:prstGeom>
        </p:spPr>
        <p:txBody>
          <a:bodyPr/>
          <a:lstStyle/>
          <a:p>
            <a:pPr/>
            <a:r>
              <a:t>Environmental data collected by sensor nodes</a:t>
            </a:r>
          </a:p>
          <a:p>
            <a:pPr/>
            <a:r>
              <a:t>Data routed to the Internet and aggregated in the cloud</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A solar-powered WSN node"/>
          <p:cNvSpPr txBox="1"/>
          <p:nvPr>
            <p:ph type="title"/>
          </p:nvPr>
        </p:nvSpPr>
        <p:spPr>
          <a:prstGeom prst="rect">
            <a:avLst/>
          </a:prstGeom>
        </p:spPr>
        <p:txBody>
          <a:bodyPr/>
          <a:lstStyle/>
          <a:p>
            <a:pPr/>
            <a:r>
              <a:t>A solar-powered WSN node</a:t>
            </a:r>
          </a:p>
        </p:txBody>
      </p:sp>
      <p:pic>
        <p:nvPicPr>
          <p:cNvPr id="130" name="Picture Placeholder 2" descr="Picture Placeholder 2"/>
          <p:cNvPicPr>
            <a:picLocks noChangeAspect="1"/>
          </p:cNvPicPr>
          <p:nvPr>
            <p:ph type="pic" idx="13"/>
          </p:nvPr>
        </p:nvPicPr>
        <p:blipFill>
          <a:blip r:embed="rId2">
            <a:extLst/>
          </a:blip>
          <a:srcRect l="0" t="17931" r="0" b="17931"/>
          <a:stretch>
            <a:fillRect/>
          </a:stretch>
        </p:blipFill>
        <p:spPr>
          <a:xfrm>
            <a:off x="2343258" y="612775"/>
            <a:ext cx="4384460" cy="4114800"/>
          </a:xfrm>
          <a:prstGeom prst="rect">
            <a:avLst/>
          </a:prstGeom>
        </p:spPr>
      </p:pic>
      <p:sp>
        <p:nvSpPr>
          <p:cNvPr id="131" name="Credit: https://upload.wikimedia.org/wikipedia/commons/4/48/CSIRO_ScienceImage_3876_A_remote_sensing_node_part_of_CSIROs_Fleck_wireless_sensor_network_technology.jpg"/>
          <p:cNvSpPr txBox="1"/>
          <p:nvPr>
            <p:ph type="body" sz="quarter" idx="1"/>
          </p:nvPr>
        </p:nvSpPr>
        <p:spPr>
          <a:prstGeom prst="rect">
            <a:avLst/>
          </a:prstGeom>
        </p:spPr>
        <p:txBody>
          <a:bodyPr/>
          <a:lstStyle/>
          <a:p>
            <a:pPr/>
            <a:r>
              <a:t>Credit: </a:t>
            </a:r>
            <a:r>
              <a:rPr u="sng">
                <a:solidFill>
                  <a:srgbClr val="0000FF"/>
                </a:solidFill>
                <a:uFill>
                  <a:solidFill>
                    <a:srgbClr val="0000FF"/>
                  </a:solidFill>
                </a:uFill>
                <a:hlinkClick r:id="rId3" invalidUrl="" action="" tgtFrame="" tooltip="" history="1" highlightClick="0" endSnd="0"/>
              </a:rPr>
              <a:t>https://upload.wikimedia.org/wikipedia/commons/4/48/CSIRO_ScienceImage_3876_A_remote_sensing_node_part_of_CSIROs_Fleck_wireless_sensor_network_technology.jpg</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3" name="Other common uses of WSN"/>
          <p:cNvSpPr txBox="1"/>
          <p:nvPr>
            <p:ph type="title"/>
          </p:nvPr>
        </p:nvSpPr>
        <p:spPr>
          <a:prstGeom prst="rect">
            <a:avLst/>
          </a:prstGeom>
        </p:spPr>
        <p:txBody>
          <a:bodyPr/>
          <a:lstStyle/>
          <a:p>
            <a:pPr/>
            <a:r>
              <a:t>Other common uses of WSN</a:t>
            </a:r>
          </a:p>
        </p:txBody>
      </p:sp>
      <p:sp>
        <p:nvSpPr>
          <p:cNvPr id="134" name="Smart city: utilities (e.g. water leakage monitoring), traffic, environment etc.…"/>
          <p:cNvSpPr txBox="1"/>
          <p:nvPr>
            <p:ph type="body" idx="1"/>
          </p:nvPr>
        </p:nvSpPr>
        <p:spPr>
          <a:prstGeom prst="rect">
            <a:avLst/>
          </a:prstGeom>
        </p:spPr>
        <p:txBody>
          <a:bodyPr/>
          <a:lstStyle/>
          <a:p>
            <a:pPr/>
            <a:r>
              <a:t>Smart city: utilities (e.g. water leakage monitoring), traffic, environment etc.</a:t>
            </a:r>
          </a:p>
          <a:p>
            <a:pPr/>
            <a:r>
              <a:t>Intelligent buildings</a:t>
            </a:r>
          </a:p>
          <a:p>
            <a:pPr/>
            <a:r>
              <a:t>Health care (e.g. mobile monitoring)</a:t>
            </a:r>
          </a:p>
          <a:p>
            <a:pPr/>
            <a:r>
              <a:t>Smart grid</a:t>
            </a:r>
          </a:p>
          <a:p>
            <a:pPr/>
            <a:r>
              <a:t>Transport, tracking</a:t>
            </a:r>
          </a:p>
          <a:p>
            <a:pPr/>
            <a:r>
              <a:t>Scientific sensing</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Example: smart parking for smart city"/>
          <p:cNvSpPr txBox="1"/>
          <p:nvPr>
            <p:ph type="title"/>
          </p:nvPr>
        </p:nvSpPr>
        <p:spPr>
          <a:prstGeom prst="rect">
            <a:avLst/>
          </a:prstGeom>
        </p:spPr>
        <p:txBody>
          <a:bodyPr/>
          <a:lstStyle/>
          <a:p>
            <a:pPr/>
            <a:r>
              <a:t>Example: smart parking for smart city</a:t>
            </a:r>
          </a:p>
        </p:txBody>
      </p:sp>
      <p:pic>
        <p:nvPicPr>
          <p:cNvPr id="137" name="Picture Placeholder 2" descr="Picture Placeholder 2"/>
          <p:cNvPicPr>
            <a:picLocks noChangeAspect="1"/>
          </p:cNvPicPr>
          <p:nvPr>
            <p:ph type="pic" idx="13"/>
          </p:nvPr>
        </p:nvPicPr>
        <p:blipFill>
          <a:blip r:embed="rId2">
            <a:extLst/>
          </a:blip>
          <a:srcRect l="0" t="272" r="0" b="6932"/>
          <a:stretch>
            <a:fillRect/>
          </a:stretch>
        </p:blipFill>
        <p:spPr>
          <a:xfrm>
            <a:off x="2030738" y="612775"/>
            <a:ext cx="5009500" cy="4114801"/>
          </a:xfrm>
          <a:prstGeom prst="rect">
            <a:avLst/>
          </a:prstGeom>
        </p:spPr>
      </p:pic>
      <p:sp>
        <p:nvSpPr>
          <p:cNvPr id="138" name="Body"/>
          <p:cNvSpPr txBox="1"/>
          <p:nvPr>
            <p:ph type="body" sz="quarter" idx="1"/>
          </p:nvPr>
        </p:nvSpPr>
        <p:spPr>
          <a:prstGeom prst="rect">
            <a:avLst/>
          </a:prstGeom>
        </p:spPr>
        <p:txBody>
          <a:bodyPr/>
          <a:lstStyle/>
          <a:p>
            <a:pPr/>
          </a:p>
        </p:txBody>
      </p:sp>
      <p:sp>
        <p:nvSpPr>
          <p:cNvPr id="139" name="http://www.libelium.com/smart-parking-project-in-montpellier-to-relieve-traffic-congestion-and-reduce-car-parking-search/"/>
          <p:cNvSpPr txBox="1"/>
          <p:nvPr/>
        </p:nvSpPr>
        <p:spPr>
          <a:xfrm>
            <a:off x="703809" y="6092718"/>
            <a:ext cx="7138664" cy="2565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100"/>
            </a:lvl1pPr>
          </a:lstStyle>
          <a:p>
            <a:pPr/>
            <a:r>
              <a:t>http://www.libelium.com/smart-parking-project-in-montpellier-to-relieve-traffic-congestion-and-reduce-car-parking-search/</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Example: smart winery for smart agriculture"/>
          <p:cNvSpPr txBox="1"/>
          <p:nvPr>
            <p:ph type="title"/>
          </p:nvPr>
        </p:nvSpPr>
        <p:spPr>
          <a:prstGeom prst="rect">
            <a:avLst/>
          </a:prstGeom>
        </p:spPr>
        <p:txBody>
          <a:bodyPr/>
          <a:lstStyle/>
          <a:p>
            <a:pPr/>
            <a:r>
              <a:t>Example: smart winery for smart agriculture</a:t>
            </a:r>
          </a:p>
        </p:txBody>
      </p:sp>
      <p:pic>
        <p:nvPicPr>
          <p:cNvPr id="142" name="Picture Placeholder 2" descr="Picture Placeholder 2"/>
          <p:cNvPicPr>
            <a:picLocks noChangeAspect="1"/>
          </p:cNvPicPr>
          <p:nvPr>
            <p:ph type="pic" idx="13"/>
          </p:nvPr>
        </p:nvPicPr>
        <p:blipFill>
          <a:blip r:embed="rId2">
            <a:extLst/>
          </a:blip>
          <a:srcRect l="0" t="0" r="0" b="3438"/>
          <a:stretch>
            <a:fillRect/>
          </a:stretch>
        </p:blipFill>
        <p:spPr>
          <a:xfrm>
            <a:off x="2227912" y="642401"/>
            <a:ext cx="4688176" cy="4085174"/>
          </a:xfrm>
          <a:prstGeom prst="rect">
            <a:avLst/>
          </a:prstGeom>
        </p:spPr>
      </p:pic>
      <p:sp>
        <p:nvSpPr>
          <p:cNvPr id="143" name="Body"/>
          <p:cNvSpPr txBox="1"/>
          <p:nvPr>
            <p:ph type="body" sz="quarter" idx="1"/>
          </p:nvPr>
        </p:nvSpPr>
        <p:spPr>
          <a:prstGeom prst="rect">
            <a:avLst/>
          </a:prstGeom>
        </p:spPr>
        <p:txBody>
          <a:bodyPr/>
          <a:lstStyle/>
          <a:p>
            <a:pPr/>
          </a:p>
        </p:txBody>
      </p:sp>
      <p:sp>
        <p:nvSpPr>
          <p:cNvPr id="144" name="http://www.libelium.com/smart-wine-libeliums-iot-technology-allows-predictive-control-of-vineyards-in-the-pago-ayles-winery-spain/"/>
          <p:cNvSpPr txBox="1"/>
          <p:nvPr/>
        </p:nvSpPr>
        <p:spPr>
          <a:xfrm>
            <a:off x="265212" y="6149513"/>
            <a:ext cx="7697464" cy="2565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100"/>
            </a:lvl1pPr>
          </a:lstStyle>
          <a:p>
            <a:pPr/>
            <a:r>
              <a:t>http://www.libelium.com/smart-wine-libeliums-iot-technology-allows-predictive-control-of-vineyards-in-the-pago-ayles-winery-spain/</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